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4"/>
    <p:restoredTop sz="94648"/>
  </p:normalViewPr>
  <p:slideViewPr>
    <p:cSldViewPr snapToGrid="0" snapToObjects="1">
      <p:cViewPr varScale="1">
        <p:scale>
          <a:sx n="75" d="100"/>
          <a:sy n="75" d="100"/>
        </p:scale>
        <p:origin x="184" y="1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934F0-885C-47EC-B179-097A10FBC680}" type="datetimeFigureOut">
              <a:rPr lang="en-US" smtClean="0"/>
              <a:t>1/5/19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AC4C8A-A6F7-4B70-9BFB-DF2A89A3300F}" type="slidenum">
              <a:rPr lang="en-US" smtClean="0"/>
              <a:t>‹#›</a:t>
            </a:fld>
            <a:endParaRPr lang="en-US"/>
          </a:p>
        </p:txBody>
      </p:sp>
    </p:spTree>
    <p:extLst>
      <p:ext uri="{BB962C8B-B14F-4D97-AF65-F5344CB8AC3E}">
        <p14:creationId xmlns:p14="http://schemas.microsoft.com/office/powerpoint/2010/main" val="108446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10996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9002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258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36531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6351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1/5/19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3875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1/5/19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23022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9719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1877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9984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35765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579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1/5/19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91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1/5/19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67102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1/5/19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534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0935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2422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1/5/19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6803530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4.jp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JP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05FB8-405B-164F-9B11-F532699450FF}"/>
              </a:ext>
            </a:extLst>
          </p:cNvPr>
          <p:cNvSpPr>
            <a:spLocks noGrp="1"/>
          </p:cNvSpPr>
          <p:nvPr>
            <p:ph type="ctrTitle"/>
          </p:nvPr>
        </p:nvSpPr>
        <p:spPr/>
        <p:txBody>
          <a:bodyPr>
            <a:normAutofit fontScale="90000"/>
          </a:bodyPr>
          <a:lstStyle/>
          <a:p>
            <a:r>
              <a:rPr lang="en-US" dirty="0"/>
              <a:t>Gargiulo summer </a:t>
            </a:r>
            <a:br>
              <a:rPr lang="en-US" dirty="0"/>
            </a:br>
            <a:r>
              <a:rPr lang="en-US" dirty="0"/>
              <a:t>swim program</a:t>
            </a:r>
            <a:br>
              <a:rPr lang="en-US" dirty="0"/>
            </a:br>
            <a:r>
              <a:rPr lang="en-US" dirty="0"/>
              <a:t>@</a:t>
            </a:r>
            <a:br>
              <a:rPr lang="en-US" dirty="0"/>
            </a:br>
            <a:r>
              <a:rPr lang="en-US" dirty="0"/>
              <a:t>Swimtastic Swim School</a:t>
            </a:r>
          </a:p>
        </p:txBody>
      </p:sp>
      <p:sp>
        <p:nvSpPr>
          <p:cNvPr id="3" name="Subtitle 2">
            <a:extLst>
              <a:ext uri="{FF2B5EF4-FFF2-40B4-BE49-F238E27FC236}">
                <a16:creationId xmlns:a16="http://schemas.microsoft.com/office/drawing/2014/main" id="{6B52BAF1-9D18-9A4F-BD5D-72ECF8D852B4}"/>
              </a:ext>
            </a:extLst>
          </p:cNvPr>
          <p:cNvSpPr>
            <a:spLocks noGrp="1"/>
          </p:cNvSpPr>
          <p:nvPr>
            <p:ph type="subTitle" idx="1"/>
          </p:nvPr>
        </p:nvSpPr>
        <p:spPr/>
        <p:txBody>
          <a:bodyPr/>
          <a:lstStyle/>
          <a:p>
            <a:r>
              <a:rPr lang="en-US" dirty="0"/>
              <a:t>Summer 2018</a:t>
            </a:r>
          </a:p>
          <a:p>
            <a:r>
              <a:rPr lang="en-US" dirty="0"/>
              <a:t>10 swim lessons</a:t>
            </a:r>
          </a:p>
        </p:txBody>
      </p:sp>
      <p:pic>
        <p:nvPicPr>
          <p:cNvPr id="5" name="Picture 4" descr="A drawing of a face&#10;&#10;Description generated with high confidence">
            <a:extLst>
              <a:ext uri="{FF2B5EF4-FFF2-40B4-BE49-F238E27FC236}">
                <a16:creationId xmlns:a16="http://schemas.microsoft.com/office/drawing/2014/main" id="{DD0B666C-C454-460B-AAAF-9E38D233B74A}"/>
              </a:ext>
            </a:extLst>
          </p:cNvPr>
          <p:cNvPicPr>
            <a:picLocks noChangeAspect="1"/>
          </p:cNvPicPr>
          <p:nvPr/>
        </p:nvPicPr>
        <p:blipFill>
          <a:blip r:embed="rId2"/>
          <a:stretch>
            <a:fillRect/>
          </a:stretch>
        </p:blipFill>
        <p:spPr>
          <a:xfrm>
            <a:off x="10633138" y="6153245"/>
            <a:ext cx="1558862" cy="704755"/>
          </a:xfrm>
          <a:prstGeom prst="rect">
            <a:avLst/>
          </a:prstGeom>
        </p:spPr>
      </p:pic>
    </p:spTree>
    <p:extLst>
      <p:ext uri="{BB962C8B-B14F-4D97-AF65-F5344CB8AC3E}">
        <p14:creationId xmlns:p14="http://schemas.microsoft.com/office/powerpoint/2010/main" val="85464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D76C-0CC2-B748-AD0F-26B6BFCB67EB}"/>
              </a:ext>
            </a:extLst>
          </p:cNvPr>
          <p:cNvSpPr>
            <a:spLocks noGrp="1"/>
          </p:cNvSpPr>
          <p:nvPr>
            <p:ph type="title"/>
          </p:nvPr>
        </p:nvSpPr>
        <p:spPr/>
        <p:txBody>
          <a:bodyPr/>
          <a:lstStyle/>
          <a:p>
            <a:r>
              <a:rPr lang="en-US" dirty="0"/>
              <a:t>1</a:t>
            </a:r>
            <a:r>
              <a:rPr lang="en-US" baseline="30000" dirty="0"/>
              <a:t>st</a:t>
            </a:r>
            <a:r>
              <a:rPr lang="en-US" dirty="0"/>
              <a:t> Day at the pool</a:t>
            </a:r>
          </a:p>
        </p:txBody>
      </p:sp>
      <p:sp>
        <p:nvSpPr>
          <p:cNvPr id="3" name="Content Placeholder 2">
            <a:extLst>
              <a:ext uri="{FF2B5EF4-FFF2-40B4-BE49-F238E27FC236}">
                <a16:creationId xmlns:a16="http://schemas.microsoft.com/office/drawing/2014/main" id="{C837D796-834B-F547-84FD-5C9765EFB63D}"/>
              </a:ext>
            </a:extLst>
          </p:cNvPr>
          <p:cNvSpPr>
            <a:spLocks noGrp="1"/>
          </p:cNvSpPr>
          <p:nvPr>
            <p:ph sz="quarter" idx="13"/>
          </p:nvPr>
        </p:nvSpPr>
        <p:spPr>
          <a:xfrm>
            <a:off x="913774" y="2009422"/>
            <a:ext cx="10363826" cy="4086578"/>
          </a:xfrm>
        </p:spPr>
        <p:txBody>
          <a:bodyPr>
            <a:normAutofit fontScale="85000" lnSpcReduction="10000"/>
          </a:bodyPr>
          <a:lstStyle/>
          <a:p>
            <a:r>
              <a:rPr lang="en-US" dirty="0"/>
              <a:t>Swimtastic Swim School accepted 32 Gargiulo students for the summer swim program.</a:t>
            </a:r>
          </a:p>
          <a:p>
            <a:r>
              <a:rPr lang="en-US" dirty="0"/>
              <a:t>The program included 10 group lessons (2 times per week).</a:t>
            </a:r>
          </a:p>
          <a:p>
            <a:r>
              <a:rPr lang="en-US" dirty="0"/>
              <a:t>At the start of the program none of the students could swim alone. they didn’t want to put their eyes in the water, had no breath control, and no water adaptation skills.</a:t>
            </a:r>
          </a:p>
          <a:p>
            <a:r>
              <a:rPr lang="en-US" dirty="0"/>
              <a:t>A common comment on the first day was, “we cant swim and we are going to drown.”</a:t>
            </a:r>
          </a:p>
          <a:p>
            <a:r>
              <a:rPr lang="en-US" dirty="0"/>
              <a:t>Students knew that water meant danger, fear, and that deep water equaled drowning and death.</a:t>
            </a:r>
          </a:p>
          <a:p>
            <a:r>
              <a:rPr lang="en-US" dirty="0"/>
              <a:t>Many students had not been in a pool bigger than a plastic kiddie pool, and THEY had never been in formal swim lessons. </a:t>
            </a:r>
          </a:p>
        </p:txBody>
      </p:sp>
      <p:pic>
        <p:nvPicPr>
          <p:cNvPr id="4" name="Picture 3">
            <a:extLst>
              <a:ext uri="{FF2B5EF4-FFF2-40B4-BE49-F238E27FC236}">
                <a16:creationId xmlns:a16="http://schemas.microsoft.com/office/drawing/2014/main" id="{5AA6B9C7-0884-48AF-B5F8-B63B7DCDF03C}"/>
              </a:ext>
            </a:extLst>
          </p:cNvPr>
          <p:cNvPicPr>
            <a:picLocks noChangeAspect="1"/>
          </p:cNvPicPr>
          <p:nvPr/>
        </p:nvPicPr>
        <p:blipFill>
          <a:blip r:embed="rId2"/>
          <a:stretch>
            <a:fillRect/>
          </a:stretch>
        </p:blipFill>
        <p:spPr>
          <a:xfrm>
            <a:off x="0" y="6150803"/>
            <a:ext cx="1560711" cy="707197"/>
          </a:xfrm>
          <a:prstGeom prst="rect">
            <a:avLst/>
          </a:prstGeom>
        </p:spPr>
      </p:pic>
    </p:spTree>
    <p:extLst>
      <p:ext uri="{BB962C8B-B14F-4D97-AF65-F5344CB8AC3E}">
        <p14:creationId xmlns:p14="http://schemas.microsoft.com/office/powerpoint/2010/main" val="306312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D685C5D-8587-4285-B3FB-1398E3298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94335861-C437-4FFE-8E8A-162581C549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31F0C5-E629-B74D-BBC9-74DFFD5843FE}"/>
              </a:ext>
            </a:extLst>
          </p:cNvPr>
          <p:cNvSpPr>
            <a:spLocks noGrp="1"/>
          </p:cNvSpPr>
          <p:nvPr>
            <p:ph type="title"/>
          </p:nvPr>
        </p:nvSpPr>
        <p:spPr>
          <a:xfrm>
            <a:off x="913776" y="618517"/>
            <a:ext cx="5876989" cy="1596177"/>
          </a:xfrm>
        </p:spPr>
        <p:txBody>
          <a:bodyPr>
            <a:normAutofit/>
          </a:bodyPr>
          <a:lstStyle/>
          <a:p>
            <a:r>
              <a:rPr lang="en-US" dirty="0"/>
              <a:t>1</a:t>
            </a:r>
            <a:r>
              <a:rPr lang="en-US" baseline="30000" dirty="0"/>
              <a:t>st</a:t>
            </a:r>
            <a:r>
              <a:rPr lang="en-US" dirty="0"/>
              <a:t> Day at the pool</a:t>
            </a:r>
          </a:p>
        </p:txBody>
      </p:sp>
      <p:sp>
        <p:nvSpPr>
          <p:cNvPr id="3" name="Content Placeholder 2">
            <a:extLst>
              <a:ext uri="{FF2B5EF4-FFF2-40B4-BE49-F238E27FC236}">
                <a16:creationId xmlns:a16="http://schemas.microsoft.com/office/drawing/2014/main" id="{A1984F81-7EEE-0745-849E-2084DDFCBFCC}"/>
              </a:ext>
            </a:extLst>
          </p:cNvPr>
          <p:cNvSpPr>
            <a:spLocks noGrp="1"/>
          </p:cNvSpPr>
          <p:nvPr>
            <p:ph sz="quarter" idx="13"/>
          </p:nvPr>
        </p:nvSpPr>
        <p:spPr>
          <a:xfrm>
            <a:off x="913775" y="2367092"/>
            <a:ext cx="5876990" cy="3424107"/>
          </a:xfrm>
        </p:spPr>
        <p:txBody>
          <a:bodyPr>
            <a:normAutofit/>
          </a:bodyPr>
          <a:lstStyle/>
          <a:p>
            <a:r>
              <a:rPr lang="en-US" sz="1600" dirty="0"/>
              <a:t>Swim tested every student.</a:t>
            </a:r>
          </a:p>
          <a:p>
            <a:r>
              <a:rPr lang="en-US" sz="1600" dirty="0"/>
              <a:t>Students put their fear aside and all of them got in the water.</a:t>
            </a:r>
          </a:p>
          <a:p>
            <a:r>
              <a:rPr lang="en-US" sz="1600" dirty="0"/>
              <a:t>Getting the students comfortable in the water on the first day was a huge success.</a:t>
            </a:r>
          </a:p>
        </p:txBody>
      </p:sp>
      <p:pic>
        <p:nvPicPr>
          <p:cNvPr id="6" name="Picture 5" descr="A group of people swimming in the water&#10;&#10;Description generated with high confidence">
            <a:extLst>
              <a:ext uri="{FF2B5EF4-FFF2-40B4-BE49-F238E27FC236}">
                <a16:creationId xmlns:a16="http://schemas.microsoft.com/office/drawing/2014/main" id="{A12A989F-C64A-4C88-AEA0-0448B56B8234}"/>
              </a:ext>
            </a:extLst>
          </p:cNvPr>
          <p:cNvPicPr>
            <a:picLocks noChangeAspect="1"/>
          </p:cNvPicPr>
          <p:nvPr/>
        </p:nvPicPr>
        <p:blipFill rotWithShape="1">
          <a:blip r:embed="rId3"/>
          <a:srcRect l="17857" r="23068" b="3"/>
          <a:stretch/>
        </p:blipFill>
        <p:spPr>
          <a:xfrm>
            <a:off x="7357274" y="10"/>
            <a:ext cx="2376212" cy="3428990"/>
          </a:xfrm>
          <a:prstGeom prst="rect">
            <a:avLst/>
          </a:prstGeom>
        </p:spPr>
      </p:pic>
      <p:pic>
        <p:nvPicPr>
          <p:cNvPr id="8" name="Picture 7" descr="A person in a swimming pool&#10;&#10;Description generated with very high confidence">
            <a:extLst>
              <a:ext uri="{FF2B5EF4-FFF2-40B4-BE49-F238E27FC236}">
                <a16:creationId xmlns:a16="http://schemas.microsoft.com/office/drawing/2014/main" id="{7AB39F3E-656A-4308-86B5-63DE6CBA3FE9}"/>
              </a:ext>
            </a:extLst>
          </p:cNvPr>
          <p:cNvPicPr>
            <a:picLocks noChangeAspect="1"/>
          </p:cNvPicPr>
          <p:nvPr/>
        </p:nvPicPr>
        <p:blipFill rotWithShape="1">
          <a:blip r:embed="rId4"/>
          <a:srcRect l="33658" r="12464" b="3"/>
          <a:stretch/>
        </p:blipFill>
        <p:spPr>
          <a:xfrm>
            <a:off x="9814796" y="10"/>
            <a:ext cx="2376212" cy="3428990"/>
          </a:xfrm>
          <a:prstGeom prst="rect">
            <a:avLst/>
          </a:prstGeom>
        </p:spPr>
      </p:pic>
      <p:pic>
        <p:nvPicPr>
          <p:cNvPr id="10" name="Picture 9" descr="A picture containing child, girl, little, person&#10;&#10;Description generated with very high confidence">
            <a:extLst>
              <a:ext uri="{FF2B5EF4-FFF2-40B4-BE49-F238E27FC236}">
                <a16:creationId xmlns:a16="http://schemas.microsoft.com/office/drawing/2014/main" id="{2693F4FF-6759-435C-A6EF-9E950563632D}"/>
              </a:ext>
            </a:extLst>
          </p:cNvPr>
          <p:cNvPicPr>
            <a:picLocks noChangeAspect="1"/>
          </p:cNvPicPr>
          <p:nvPr/>
        </p:nvPicPr>
        <p:blipFill rotWithShape="1">
          <a:blip r:embed="rId5"/>
          <a:srcRect l="22434" r="24653"/>
          <a:stretch/>
        </p:blipFill>
        <p:spPr>
          <a:xfrm>
            <a:off x="9772817" y="3429001"/>
            <a:ext cx="2419180" cy="3429000"/>
          </a:xfrm>
          <a:prstGeom prst="rect">
            <a:avLst/>
          </a:prstGeom>
        </p:spPr>
      </p:pic>
      <p:pic>
        <p:nvPicPr>
          <p:cNvPr id="12" name="Picture 11" descr="A person riding a wave on a surfboard in the water&#10;&#10;Description generated with high confidence">
            <a:extLst>
              <a:ext uri="{FF2B5EF4-FFF2-40B4-BE49-F238E27FC236}">
                <a16:creationId xmlns:a16="http://schemas.microsoft.com/office/drawing/2014/main" id="{D2F83224-76FD-4892-92EB-638B0504F839}"/>
              </a:ext>
            </a:extLst>
          </p:cNvPr>
          <p:cNvPicPr>
            <a:picLocks noChangeAspect="1"/>
          </p:cNvPicPr>
          <p:nvPr/>
        </p:nvPicPr>
        <p:blipFill rotWithShape="1">
          <a:blip r:embed="rId6"/>
          <a:srcRect l="21408" r="30099" b="-2"/>
          <a:stretch/>
        </p:blipFill>
        <p:spPr>
          <a:xfrm>
            <a:off x="7316951" y="3429001"/>
            <a:ext cx="2472575" cy="3429000"/>
          </a:xfrm>
          <a:prstGeom prst="rect">
            <a:avLst/>
          </a:prstGeom>
        </p:spPr>
      </p:pic>
      <p:sp>
        <p:nvSpPr>
          <p:cNvPr id="21" name="Rectangle 20">
            <a:extLst>
              <a:ext uri="{FF2B5EF4-FFF2-40B4-BE49-F238E27FC236}">
                <a16:creationId xmlns:a16="http://schemas.microsoft.com/office/drawing/2014/main" id="{C48F2E69-9E2E-4CA9-BA51-061304BD3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33486" y="-3"/>
            <a:ext cx="82296" cy="6858000"/>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9F709BB2-D327-435E-AE82-29337250ED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17943" y="3429000"/>
            <a:ext cx="4834726"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A5BBC98-7649-4CF6-8B76-52C37D44B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6E508B2-5C73-4DC2-A886-2CCBB22A90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7C0C3E1-118A-428D-89B5-A4190270EFBC}"/>
              </a:ext>
            </a:extLst>
          </p:cNvPr>
          <p:cNvPicPr>
            <a:picLocks noChangeAspect="1"/>
          </p:cNvPicPr>
          <p:nvPr/>
        </p:nvPicPr>
        <p:blipFill>
          <a:blip r:embed="rId8"/>
          <a:stretch>
            <a:fillRect/>
          </a:stretch>
        </p:blipFill>
        <p:spPr>
          <a:xfrm>
            <a:off x="0" y="6150803"/>
            <a:ext cx="1560711" cy="707197"/>
          </a:xfrm>
          <a:prstGeom prst="rect">
            <a:avLst/>
          </a:prstGeom>
        </p:spPr>
      </p:pic>
    </p:spTree>
    <p:extLst>
      <p:ext uri="{BB962C8B-B14F-4D97-AF65-F5344CB8AC3E}">
        <p14:creationId xmlns:p14="http://schemas.microsoft.com/office/powerpoint/2010/main" val="244906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E53AAF-6A94-48CE-86A1-128CC83D00D1}"/>
              </a:ext>
            </a:extLst>
          </p:cNvPr>
          <p:cNvPicPr>
            <a:picLocks noChangeAspect="1"/>
          </p:cNvPicPr>
          <p:nvPr/>
        </p:nvPicPr>
        <p:blipFill>
          <a:blip r:embed="rId2"/>
          <a:stretch>
            <a:fillRect/>
          </a:stretch>
        </p:blipFill>
        <p:spPr>
          <a:xfrm>
            <a:off x="0" y="6150803"/>
            <a:ext cx="1560711" cy="707197"/>
          </a:xfrm>
          <a:prstGeom prst="rect">
            <a:avLst/>
          </a:prstGeom>
        </p:spPr>
      </p:pic>
      <p:pic>
        <p:nvPicPr>
          <p:cNvPr id="17" name="Content Placeholder 16" descr="A young boy swimming in a body of water&#10;&#10;Description generated with high confidence">
            <a:extLst>
              <a:ext uri="{FF2B5EF4-FFF2-40B4-BE49-F238E27FC236}">
                <a16:creationId xmlns:a16="http://schemas.microsoft.com/office/drawing/2014/main" id="{ABD103A1-7D93-46B1-877E-3B360EFB21B6}"/>
              </a:ext>
            </a:extLst>
          </p:cNvPr>
          <p:cNvPicPr>
            <a:picLocks noGrp="1" noChangeAspect="1"/>
          </p:cNvPicPr>
          <p:nvPr>
            <p:ph sz="quarter" idx="13"/>
          </p:nvPr>
        </p:nvPicPr>
        <p:blipFill>
          <a:blip r:embed="rId3"/>
          <a:stretch>
            <a:fillRect/>
          </a:stretch>
        </p:blipFill>
        <p:spPr>
          <a:xfrm>
            <a:off x="4518400" y="1915408"/>
            <a:ext cx="2568177" cy="3424237"/>
          </a:xfrm>
        </p:spPr>
      </p:pic>
      <p:pic>
        <p:nvPicPr>
          <p:cNvPr id="19" name="Picture 18" descr="A group of people swimming in the water&#10;&#10;Description generated with very high confidence">
            <a:extLst>
              <a:ext uri="{FF2B5EF4-FFF2-40B4-BE49-F238E27FC236}">
                <a16:creationId xmlns:a16="http://schemas.microsoft.com/office/drawing/2014/main" id="{16F2BBCC-3661-4CFB-9101-E2D319D36BCA}"/>
              </a:ext>
            </a:extLst>
          </p:cNvPr>
          <p:cNvPicPr>
            <a:picLocks noChangeAspect="1"/>
          </p:cNvPicPr>
          <p:nvPr/>
        </p:nvPicPr>
        <p:blipFill>
          <a:blip r:embed="rId4"/>
          <a:stretch>
            <a:fillRect/>
          </a:stretch>
        </p:blipFill>
        <p:spPr>
          <a:xfrm>
            <a:off x="405608" y="1915408"/>
            <a:ext cx="3861591" cy="3424237"/>
          </a:xfrm>
          <a:prstGeom prst="rect">
            <a:avLst/>
          </a:prstGeom>
        </p:spPr>
      </p:pic>
      <p:pic>
        <p:nvPicPr>
          <p:cNvPr id="21" name="Picture 20" descr="A group of people swimming in a pool of water&#10;&#10;Description generated with very high confidence">
            <a:extLst>
              <a:ext uri="{FF2B5EF4-FFF2-40B4-BE49-F238E27FC236}">
                <a16:creationId xmlns:a16="http://schemas.microsoft.com/office/drawing/2014/main" id="{83B87A30-7141-4286-A74B-7DCAC4232AB5}"/>
              </a:ext>
            </a:extLst>
          </p:cNvPr>
          <p:cNvPicPr>
            <a:picLocks noChangeAspect="1"/>
          </p:cNvPicPr>
          <p:nvPr/>
        </p:nvPicPr>
        <p:blipFill>
          <a:blip r:embed="rId5"/>
          <a:stretch>
            <a:fillRect/>
          </a:stretch>
        </p:blipFill>
        <p:spPr>
          <a:xfrm>
            <a:off x="7337778" y="351896"/>
            <a:ext cx="3657600" cy="2743200"/>
          </a:xfrm>
          <a:prstGeom prst="rect">
            <a:avLst/>
          </a:prstGeom>
        </p:spPr>
      </p:pic>
      <p:pic>
        <p:nvPicPr>
          <p:cNvPr id="23" name="Picture 22" descr="A group of people swimming in a body of water&#10;&#10;Description generated with high confidence">
            <a:extLst>
              <a:ext uri="{FF2B5EF4-FFF2-40B4-BE49-F238E27FC236}">
                <a16:creationId xmlns:a16="http://schemas.microsoft.com/office/drawing/2014/main" id="{6D0366FA-F181-4DBE-9B69-EA5BBA92A8D1}"/>
              </a:ext>
            </a:extLst>
          </p:cNvPr>
          <p:cNvPicPr>
            <a:picLocks noChangeAspect="1"/>
          </p:cNvPicPr>
          <p:nvPr/>
        </p:nvPicPr>
        <p:blipFill>
          <a:blip r:embed="rId6"/>
          <a:stretch>
            <a:fillRect/>
          </a:stretch>
        </p:blipFill>
        <p:spPr>
          <a:xfrm>
            <a:off x="7337778" y="3196696"/>
            <a:ext cx="3657600" cy="2743200"/>
          </a:xfrm>
          <a:prstGeom prst="rect">
            <a:avLst/>
          </a:prstGeom>
        </p:spPr>
      </p:pic>
    </p:spTree>
    <p:extLst>
      <p:ext uri="{BB962C8B-B14F-4D97-AF65-F5344CB8AC3E}">
        <p14:creationId xmlns:p14="http://schemas.microsoft.com/office/powerpoint/2010/main" val="328800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2C86656-3981-4C54-9B75-C12EDDC700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a:extLst>
              <a:ext uri="{FF2B5EF4-FFF2-40B4-BE49-F238E27FC236}">
                <a16:creationId xmlns:a16="http://schemas.microsoft.com/office/drawing/2014/main" id="{20B3ED72-418C-4EFD-94E7-69926757C5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20A494-CF88-8340-95F2-94FD1B1BC4DA}"/>
              </a:ext>
            </a:extLst>
          </p:cNvPr>
          <p:cNvSpPr>
            <a:spLocks noGrp="1"/>
          </p:cNvSpPr>
          <p:nvPr>
            <p:ph type="title"/>
          </p:nvPr>
        </p:nvSpPr>
        <p:spPr>
          <a:xfrm>
            <a:off x="6531273" y="618517"/>
            <a:ext cx="4746952" cy="1596177"/>
          </a:xfrm>
        </p:spPr>
        <p:txBody>
          <a:bodyPr>
            <a:normAutofit/>
          </a:bodyPr>
          <a:lstStyle/>
          <a:p>
            <a:r>
              <a:rPr lang="en-US" dirty="0"/>
              <a:t>Water Safety Day</a:t>
            </a:r>
          </a:p>
        </p:txBody>
      </p:sp>
      <p:pic>
        <p:nvPicPr>
          <p:cNvPr id="22" name="Picture 21" descr="A group of people swimming in the water&#10;&#10;Description generated with high confidence">
            <a:extLst>
              <a:ext uri="{FF2B5EF4-FFF2-40B4-BE49-F238E27FC236}">
                <a16:creationId xmlns:a16="http://schemas.microsoft.com/office/drawing/2014/main" id="{FCF6AE8A-5B3C-43B0-A95F-15592136AE32}"/>
              </a:ext>
            </a:extLst>
          </p:cNvPr>
          <p:cNvPicPr>
            <a:picLocks noChangeAspect="1"/>
          </p:cNvPicPr>
          <p:nvPr/>
        </p:nvPicPr>
        <p:blipFill rotWithShape="1">
          <a:blip r:embed="rId3"/>
          <a:srcRect l="9586" r="34375"/>
          <a:stretch/>
        </p:blipFill>
        <p:spPr>
          <a:xfrm>
            <a:off x="-2" y="10"/>
            <a:ext cx="2995152" cy="4142220"/>
          </a:xfrm>
          <a:prstGeom prst="rect">
            <a:avLst/>
          </a:prstGeom>
        </p:spPr>
      </p:pic>
      <p:pic>
        <p:nvPicPr>
          <p:cNvPr id="16" name="Picture 15" descr="A group of people swimming in the water&#10;&#10;Description generated with high confidence">
            <a:extLst>
              <a:ext uri="{FF2B5EF4-FFF2-40B4-BE49-F238E27FC236}">
                <a16:creationId xmlns:a16="http://schemas.microsoft.com/office/drawing/2014/main" id="{D16D2AD1-04F9-4722-A129-21096D2B10E2}"/>
              </a:ext>
            </a:extLst>
          </p:cNvPr>
          <p:cNvPicPr>
            <a:picLocks noChangeAspect="1"/>
          </p:cNvPicPr>
          <p:nvPr/>
        </p:nvPicPr>
        <p:blipFill rotWithShape="1">
          <a:blip r:embed="rId4"/>
          <a:srcRect r="6" b="11405"/>
          <a:stretch/>
        </p:blipFill>
        <p:spPr>
          <a:xfrm>
            <a:off x="3035809" y="1"/>
            <a:ext cx="3035808" cy="2071114"/>
          </a:xfrm>
          <a:prstGeom prst="rect">
            <a:avLst/>
          </a:prstGeom>
        </p:spPr>
      </p:pic>
      <p:pic>
        <p:nvPicPr>
          <p:cNvPr id="20" name="Picture 19" descr="A group of people swimming in a pool&#10;&#10;Description generated with high confidence">
            <a:extLst>
              <a:ext uri="{FF2B5EF4-FFF2-40B4-BE49-F238E27FC236}">
                <a16:creationId xmlns:a16="http://schemas.microsoft.com/office/drawing/2014/main" id="{C9E20B30-6901-44C2-9180-558C11D55AF0}"/>
              </a:ext>
            </a:extLst>
          </p:cNvPr>
          <p:cNvPicPr>
            <a:picLocks noChangeAspect="1"/>
          </p:cNvPicPr>
          <p:nvPr/>
        </p:nvPicPr>
        <p:blipFill rotWithShape="1">
          <a:blip r:embed="rId5"/>
          <a:srcRect r="2898" b="6"/>
          <a:stretch/>
        </p:blipFill>
        <p:spPr>
          <a:xfrm>
            <a:off x="3035809" y="2077792"/>
            <a:ext cx="3035808" cy="2071114"/>
          </a:xfrm>
          <a:prstGeom prst="rect">
            <a:avLst/>
          </a:prstGeom>
        </p:spPr>
      </p:pic>
      <p:cxnSp>
        <p:nvCxnSpPr>
          <p:cNvPr id="31" name="Straight Connector 30">
            <a:extLst>
              <a:ext uri="{FF2B5EF4-FFF2-40B4-BE49-F238E27FC236}">
                <a16:creationId xmlns:a16="http://schemas.microsoft.com/office/drawing/2014/main" id="{1194DE47-A1CB-40FB-ABC5-3DB2F33923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76465" y="2071114"/>
            <a:ext cx="301752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63360D37-2A78-4499-960E-763013CE13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5152" y="-2"/>
            <a:ext cx="81313" cy="414223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group of people swimming in the water&#10;&#10;Description generated with high confidence">
            <a:extLst>
              <a:ext uri="{FF2B5EF4-FFF2-40B4-BE49-F238E27FC236}">
                <a16:creationId xmlns:a16="http://schemas.microsoft.com/office/drawing/2014/main" id="{54F789B5-7A58-4D38-B1CF-9356EAD151C0}"/>
              </a:ext>
            </a:extLst>
          </p:cNvPr>
          <p:cNvPicPr>
            <a:picLocks noChangeAspect="1"/>
          </p:cNvPicPr>
          <p:nvPr/>
        </p:nvPicPr>
        <p:blipFill rotWithShape="1">
          <a:blip r:embed="rId6"/>
          <a:srcRect t="27405" b="20484"/>
          <a:stretch/>
        </p:blipFill>
        <p:spPr>
          <a:xfrm>
            <a:off x="20" y="4182533"/>
            <a:ext cx="6058026" cy="2675468"/>
          </a:xfrm>
          <a:prstGeom prst="rect">
            <a:avLst/>
          </a:prstGeom>
        </p:spPr>
      </p:pic>
      <p:cxnSp>
        <p:nvCxnSpPr>
          <p:cNvPr id="35" name="Straight Connector 34">
            <a:extLst>
              <a:ext uri="{FF2B5EF4-FFF2-40B4-BE49-F238E27FC236}">
                <a16:creationId xmlns:a16="http://schemas.microsoft.com/office/drawing/2014/main" id="{BE82EFAA-5CE5-4CC5-B364-B7EAB60820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146185"/>
            <a:ext cx="6071616"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685F10D1-510E-477A-BC73-4F73E76F3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2130"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719BE7-1DE3-0240-8B3A-A663F97084D2}"/>
              </a:ext>
            </a:extLst>
          </p:cNvPr>
          <p:cNvSpPr>
            <a:spLocks noGrp="1"/>
          </p:cNvSpPr>
          <p:nvPr>
            <p:ph sz="quarter" idx="13"/>
          </p:nvPr>
        </p:nvSpPr>
        <p:spPr>
          <a:xfrm>
            <a:off x="6549656" y="2367092"/>
            <a:ext cx="4727944" cy="3424107"/>
          </a:xfrm>
        </p:spPr>
        <p:txBody>
          <a:bodyPr>
            <a:normAutofit/>
          </a:bodyPr>
          <a:lstStyle/>
          <a:p>
            <a:r>
              <a:rPr lang="en-US" sz="1600"/>
              <a:t>As the students became swimmers the Swimtastic squad realized the students did not know about water safety.</a:t>
            </a:r>
          </a:p>
          <a:p>
            <a:r>
              <a:rPr lang="en-US" sz="1600"/>
              <a:t>Water safety day included: jumping in/swimming with clothes on, learning how to watch the water, &amp; what to do if someone needs help in the water.</a:t>
            </a:r>
          </a:p>
        </p:txBody>
      </p:sp>
      <p:pic>
        <p:nvPicPr>
          <p:cNvPr id="39" name="Picture 38">
            <a:extLst>
              <a:ext uri="{FF2B5EF4-FFF2-40B4-BE49-F238E27FC236}">
                <a16:creationId xmlns:a16="http://schemas.microsoft.com/office/drawing/2014/main" id="{3B368EF7-EB2B-4529-BEC5-3635BEECE0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C4D351D6-E3DC-40DD-9118-BF836076DD9E}"/>
              </a:ext>
            </a:extLst>
          </p:cNvPr>
          <p:cNvPicPr>
            <a:picLocks noChangeAspect="1"/>
          </p:cNvPicPr>
          <p:nvPr/>
        </p:nvPicPr>
        <p:blipFill>
          <a:blip r:embed="rId8"/>
          <a:stretch>
            <a:fillRect/>
          </a:stretch>
        </p:blipFill>
        <p:spPr>
          <a:xfrm>
            <a:off x="0" y="6150803"/>
            <a:ext cx="1560711" cy="707197"/>
          </a:xfrm>
          <a:prstGeom prst="rect">
            <a:avLst/>
          </a:prstGeom>
        </p:spPr>
      </p:pic>
    </p:spTree>
    <p:extLst>
      <p:ext uri="{BB962C8B-B14F-4D97-AF65-F5344CB8AC3E}">
        <p14:creationId xmlns:p14="http://schemas.microsoft.com/office/powerpoint/2010/main" val="328281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B9E5-F970-FF45-B135-F779D16DC87E}"/>
              </a:ext>
            </a:extLst>
          </p:cNvPr>
          <p:cNvSpPr>
            <a:spLocks noGrp="1"/>
          </p:cNvSpPr>
          <p:nvPr>
            <p:ph type="title"/>
          </p:nvPr>
        </p:nvSpPr>
        <p:spPr/>
        <p:txBody>
          <a:bodyPr/>
          <a:lstStyle/>
          <a:p>
            <a:r>
              <a:rPr lang="en-US" dirty="0"/>
              <a:t>Last day of lessons</a:t>
            </a:r>
            <a:br>
              <a:rPr lang="en-US" dirty="0"/>
            </a:br>
            <a:r>
              <a:rPr lang="en-US" dirty="0"/>
              <a:t>(10</a:t>
            </a:r>
            <a:r>
              <a:rPr lang="en-US" baseline="30000" dirty="0"/>
              <a:t>th</a:t>
            </a:r>
            <a:r>
              <a:rPr lang="en-US" dirty="0"/>
              <a:t> Swim lesson)</a:t>
            </a:r>
          </a:p>
        </p:txBody>
      </p:sp>
      <p:sp>
        <p:nvSpPr>
          <p:cNvPr id="3" name="Content Placeholder 2">
            <a:extLst>
              <a:ext uri="{FF2B5EF4-FFF2-40B4-BE49-F238E27FC236}">
                <a16:creationId xmlns:a16="http://schemas.microsoft.com/office/drawing/2014/main" id="{5370F470-E862-0549-9B08-6CCDB4AD99BA}"/>
              </a:ext>
            </a:extLst>
          </p:cNvPr>
          <p:cNvSpPr>
            <a:spLocks noGrp="1"/>
          </p:cNvSpPr>
          <p:nvPr>
            <p:ph sz="quarter" idx="13"/>
          </p:nvPr>
        </p:nvSpPr>
        <p:spPr>
          <a:xfrm>
            <a:off x="913774" y="2367092"/>
            <a:ext cx="10363826" cy="3604730"/>
          </a:xfrm>
        </p:spPr>
        <p:txBody>
          <a:bodyPr>
            <a:normAutofit fontScale="85000" lnSpcReduction="20000"/>
          </a:bodyPr>
          <a:lstStyle/>
          <a:p>
            <a:r>
              <a:rPr lang="en-US" dirty="0"/>
              <a:t>The Gargiulo student swimmers are completed the summer swim program.</a:t>
            </a:r>
          </a:p>
          <a:p>
            <a:r>
              <a:rPr lang="en-US" dirty="0"/>
              <a:t>Graduation for each student with swim central safety certificates &amp; Swimtastic swim levels certificates. </a:t>
            </a:r>
          </a:p>
          <a:p>
            <a:r>
              <a:rPr lang="en-US" dirty="0"/>
              <a:t>Swimmers went from fearful &amp; hesitant on day 1, to fully swimming, floating, and adapting in the water. </a:t>
            </a:r>
          </a:p>
          <a:p>
            <a:r>
              <a:rPr lang="en-US" dirty="0"/>
              <a:t>Our older swimmers started working on strokes &amp; form: freestyle, backstroke, and flip turns (we would love for some to go on to swim team).</a:t>
            </a:r>
          </a:p>
          <a:p>
            <a:r>
              <a:rPr lang="en-US" dirty="0"/>
              <a:t>The younger swimmers can float, put their eyes &amp; bubbles in, and know basic kicks to fall in and get back to the wall. </a:t>
            </a:r>
          </a:p>
          <a:p>
            <a:r>
              <a:rPr lang="en-US" dirty="0"/>
              <a:t>Swimming is a life long skill that every person needs. Swim lessons save lives, and just like any other skill should be practiced and refreshed. </a:t>
            </a:r>
          </a:p>
        </p:txBody>
      </p:sp>
      <p:pic>
        <p:nvPicPr>
          <p:cNvPr id="4" name="Picture 3">
            <a:extLst>
              <a:ext uri="{FF2B5EF4-FFF2-40B4-BE49-F238E27FC236}">
                <a16:creationId xmlns:a16="http://schemas.microsoft.com/office/drawing/2014/main" id="{4B7C0031-878E-4119-A452-E33E91F82133}"/>
              </a:ext>
            </a:extLst>
          </p:cNvPr>
          <p:cNvPicPr>
            <a:picLocks noChangeAspect="1"/>
          </p:cNvPicPr>
          <p:nvPr/>
        </p:nvPicPr>
        <p:blipFill>
          <a:blip r:embed="rId2"/>
          <a:stretch>
            <a:fillRect/>
          </a:stretch>
        </p:blipFill>
        <p:spPr>
          <a:xfrm>
            <a:off x="0" y="6150803"/>
            <a:ext cx="1560711" cy="707197"/>
          </a:xfrm>
          <a:prstGeom prst="rect">
            <a:avLst/>
          </a:prstGeom>
        </p:spPr>
      </p:pic>
    </p:spTree>
    <p:extLst>
      <p:ext uri="{BB962C8B-B14F-4D97-AF65-F5344CB8AC3E}">
        <p14:creationId xmlns:p14="http://schemas.microsoft.com/office/powerpoint/2010/main" val="2044258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795BB-6C47-7140-A4D3-3DA719F0BAC5}"/>
              </a:ext>
            </a:extLst>
          </p:cNvPr>
          <p:cNvSpPr>
            <a:spLocks noGrp="1"/>
          </p:cNvSpPr>
          <p:nvPr>
            <p:ph type="title"/>
          </p:nvPr>
        </p:nvSpPr>
        <p:spPr>
          <a:xfrm>
            <a:off x="1195997" y="72807"/>
            <a:ext cx="10364451" cy="1596177"/>
          </a:xfrm>
        </p:spPr>
        <p:txBody>
          <a:bodyPr/>
          <a:lstStyle/>
          <a:p>
            <a:r>
              <a:rPr lang="en-US" dirty="0"/>
              <a:t>Last Day &amp; Graduation</a:t>
            </a:r>
          </a:p>
        </p:txBody>
      </p:sp>
      <p:pic>
        <p:nvPicPr>
          <p:cNvPr id="16" name="Content Placeholder 15" descr="A group of people swimming in the water&#10;&#10;Description generated with very high confidence">
            <a:extLst>
              <a:ext uri="{FF2B5EF4-FFF2-40B4-BE49-F238E27FC236}">
                <a16:creationId xmlns:a16="http://schemas.microsoft.com/office/drawing/2014/main" id="{5223A2DC-47B1-41FD-AED9-E913B7E0496B}"/>
              </a:ext>
            </a:extLst>
          </p:cNvPr>
          <p:cNvPicPr>
            <a:picLocks noGrp="1" noChangeAspect="1"/>
          </p:cNvPicPr>
          <p:nvPr>
            <p:ph sz="quarter" idx="13"/>
          </p:nvPr>
        </p:nvPicPr>
        <p:blipFill>
          <a:blip r:embed="rId2"/>
          <a:stretch>
            <a:fillRect/>
          </a:stretch>
        </p:blipFill>
        <p:spPr>
          <a:xfrm>
            <a:off x="8827911" y="2789745"/>
            <a:ext cx="3007360" cy="2255520"/>
          </a:xfrm>
        </p:spPr>
      </p:pic>
      <p:pic>
        <p:nvPicPr>
          <p:cNvPr id="4" name="Picture 3">
            <a:extLst>
              <a:ext uri="{FF2B5EF4-FFF2-40B4-BE49-F238E27FC236}">
                <a16:creationId xmlns:a16="http://schemas.microsoft.com/office/drawing/2014/main" id="{AC2F5318-ABF0-4904-8AC3-255387771694}"/>
              </a:ext>
            </a:extLst>
          </p:cNvPr>
          <p:cNvPicPr>
            <a:picLocks noChangeAspect="1"/>
          </p:cNvPicPr>
          <p:nvPr/>
        </p:nvPicPr>
        <p:blipFill>
          <a:blip r:embed="rId3"/>
          <a:stretch>
            <a:fillRect/>
          </a:stretch>
        </p:blipFill>
        <p:spPr>
          <a:xfrm>
            <a:off x="0" y="6150803"/>
            <a:ext cx="1560711" cy="707197"/>
          </a:xfrm>
          <a:prstGeom prst="rect">
            <a:avLst/>
          </a:prstGeom>
        </p:spPr>
      </p:pic>
      <p:pic>
        <p:nvPicPr>
          <p:cNvPr id="18" name="Picture 17" descr="A group of people swimming in the water&#10;&#10;Description generated with high confidence">
            <a:extLst>
              <a:ext uri="{FF2B5EF4-FFF2-40B4-BE49-F238E27FC236}">
                <a16:creationId xmlns:a16="http://schemas.microsoft.com/office/drawing/2014/main" id="{E53818EE-2403-4E73-8350-A3FC3ECCE7B7}"/>
              </a:ext>
            </a:extLst>
          </p:cNvPr>
          <p:cNvPicPr>
            <a:picLocks noChangeAspect="1"/>
          </p:cNvPicPr>
          <p:nvPr/>
        </p:nvPicPr>
        <p:blipFill>
          <a:blip r:embed="rId4"/>
          <a:stretch>
            <a:fillRect/>
          </a:stretch>
        </p:blipFill>
        <p:spPr>
          <a:xfrm>
            <a:off x="8986298" y="567267"/>
            <a:ext cx="2844800" cy="2133600"/>
          </a:xfrm>
          <a:prstGeom prst="rect">
            <a:avLst/>
          </a:prstGeom>
        </p:spPr>
      </p:pic>
      <p:pic>
        <p:nvPicPr>
          <p:cNvPr id="20" name="Picture 19" descr="A group of people posing for the camera&#10;&#10;Description generated with very high confidence">
            <a:extLst>
              <a:ext uri="{FF2B5EF4-FFF2-40B4-BE49-F238E27FC236}">
                <a16:creationId xmlns:a16="http://schemas.microsoft.com/office/drawing/2014/main" id="{15AAF1B7-E927-4B60-A7F6-24066308163E}"/>
              </a:ext>
            </a:extLst>
          </p:cNvPr>
          <p:cNvPicPr>
            <a:picLocks noChangeAspect="1"/>
          </p:cNvPicPr>
          <p:nvPr/>
        </p:nvPicPr>
        <p:blipFill>
          <a:blip r:embed="rId5"/>
          <a:stretch>
            <a:fillRect/>
          </a:stretch>
        </p:blipFill>
        <p:spPr>
          <a:xfrm>
            <a:off x="3355341" y="1634067"/>
            <a:ext cx="5201920" cy="3901440"/>
          </a:xfrm>
          <a:prstGeom prst="rect">
            <a:avLst/>
          </a:prstGeom>
        </p:spPr>
      </p:pic>
      <p:pic>
        <p:nvPicPr>
          <p:cNvPr id="22" name="Picture 21" descr="A picture containing water sport, swimming, sport, person&#10;&#10;Description generated with very high confidence">
            <a:extLst>
              <a:ext uri="{FF2B5EF4-FFF2-40B4-BE49-F238E27FC236}">
                <a16:creationId xmlns:a16="http://schemas.microsoft.com/office/drawing/2014/main" id="{C92101C4-739F-4B79-A286-6BE6C8EC9A84}"/>
              </a:ext>
            </a:extLst>
          </p:cNvPr>
          <p:cNvPicPr>
            <a:picLocks noChangeAspect="1"/>
          </p:cNvPicPr>
          <p:nvPr/>
        </p:nvPicPr>
        <p:blipFill>
          <a:blip r:embed="rId6"/>
          <a:stretch>
            <a:fillRect/>
          </a:stretch>
        </p:blipFill>
        <p:spPr>
          <a:xfrm>
            <a:off x="158388" y="1154525"/>
            <a:ext cx="3820160" cy="1838452"/>
          </a:xfrm>
          <a:prstGeom prst="rect">
            <a:avLst/>
          </a:prstGeom>
        </p:spPr>
      </p:pic>
      <p:pic>
        <p:nvPicPr>
          <p:cNvPr id="24" name="Picture 23" descr="A picture containing refrigerator, newspaper, booth, photo&#10;&#10;Description generated with high confidence">
            <a:extLst>
              <a:ext uri="{FF2B5EF4-FFF2-40B4-BE49-F238E27FC236}">
                <a16:creationId xmlns:a16="http://schemas.microsoft.com/office/drawing/2014/main" id="{5F1E70AC-AF8F-4E26-AC82-76098A346938}"/>
              </a:ext>
            </a:extLst>
          </p:cNvPr>
          <p:cNvPicPr>
            <a:picLocks noChangeAspect="1"/>
          </p:cNvPicPr>
          <p:nvPr/>
        </p:nvPicPr>
        <p:blipFill>
          <a:blip r:embed="rId7"/>
          <a:stretch>
            <a:fillRect/>
          </a:stretch>
        </p:blipFill>
        <p:spPr>
          <a:xfrm>
            <a:off x="184414" y="3259713"/>
            <a:ext cx="2487168" cy="2487168"/>
          </a:xfrm>
          <a:prstGeom prst="rect">
            <a:avLst/>
          </a:prstGeom>
        </p:spPr>
      </p:pic>
    </p:spTree>
    <p:extLst>
      <p:ext uri="{BB962C8B-B14F-4D97-AF65-F5344CB8AC3E}">
        <p14:creationId xmlns:p14="http://schemas.microsoft.com/office/powerpoint/2010/main" val="3733089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16C2F8-A84C-4357-A755-81D3F466D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031306E5-EFE3-459A-89EF-0EF2185CDE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4575CD-ED0D-AC4A-ADA7-527DD2A38755}"/>
              </a:ext>
            </a:extLst>
          </p:cNvPr>
          <p:cNvSpPr>
            <a:spLocks noGrp="1"/>
          </p:cNvSpPr>
          <p:nvPr>
            <p:ph type="title"/>
          </p:nvPr>
        </p:nvSpPr>
        <p:spPr>
          <a:xfrm>
            <a:off x="913776" y="618517"/>
            <a:ext cx="3893976" cy="1596177"/>
          </a:xfrm>
        </p:spPr>
        <p:txBody>
          <a:bodyPr anchor="b">
            <a:normAutofit/>
          </a:bodyPr>
          <a:lstStyle/>
          <a:p>
            <a:r>
              <a:rPr lang="en-US" sz="3200"/>
              <a:t>Thank you to all our partners</a:t>
            </a:r>
          </a:p>
        </p:txBody>
      </p:sp>
      <p:sp>
        <p:nvSpPr>
          <p:cNvPr id="3" name="Content Placeholder 2">
            <a:extLst>
              <a:ext uri="{FF2B5EF4-FFF2-40B4-BE49-F238E27FC236}">
                <a16:creationId xmlns:a16="http://schemas.microsoft.com/office/drawing/2014/main" id="{42CBFC32-2102-9343-9864-1BAFAA4B0CE6}"/>
              </a:ext>
            </a:extLst>
          </p:cNvPr>
          <p:cNvSpPr>
            <a:spLocks noGrp="1"/>
          </p:cNvSpPr>
          <p:nvPr>
            <p:ph sz="quarter" idx="13"/>
          </p:nvPr>
        </p:nvSpPr>
        <p:spPr>
          <a:xfrm>
            <a:off x="327378" y="2367092"/>
            <a:ext cx="4480374" cy="3424107"/>
          </a:xfrm>
        </p:spPr>
        <p:txBody>
          <a:bodyPr>
            <a:normAutofit/>
          </a:bodyPr>
          <a:lstStyle/>
          <a:p>
            <a:pPr algn="ctr"/>
            <a:r>
              <a:rPr lang="en-US" sz="1600" dirty="0"/>
              <a:t>Gargiulo Education center</a:t>
            </a:r>
          </a:p>
          <a:p>
            <a:pPr algn="ctr"/>
            <a:r>
              <a:rPr lang="en-US" sz="1600" dirty="0"/>
              <a:t>Bridge fund</a:t>
            </a:r>
          </a:p>
          <a:p>
            <a:pPr algn="ctr"/>
            <a:r>
              <a:rPr lang="en-US" sz="1600" dirty="0"/>
              <a:t>Safe &amp; healthy children’s coalition of collier county</a:t>
            </a:r>
          </a:p>
          <a:p>
            <a:pPr algn="ctr"/>
            <a:r>
              <a:rPr lang="en-US" sz="1600" dirty="0"/>
              <a:t>Swim central</a:t>
            </a:r>
          </a:p>
          <a:p>
            <a:pPr algn="ctr"/>
            <a:r>
              <a:rPr lang="en-US" sz="1600" dirty="0"/>
              <a:t>Swimtastic swim schools of </a:t>
            </a:r>
            <a:r>
              <a:rPr lang="en-US" sz="1600" dirty="0" err="1"/>
              <a:t>sw</a:t>
            </a:r>
            <a:r>
              <a:rPr lang="en-US" sz="1600" dirty="0"/>
              <a:t> Florida</a:t>
            </a:r>
          </a:p>
          <a:p>
            <a:pPr algn="ctr"/>
            <a:r>
              <a:rPr lang="en-US" sz="1600" dirty="0"/>
              <a:t>Private donors</a:t>
            </a:r>
          </a:p>
        </p:txBody>
      </p:sp>
      <p:pic>
        <p:nvPicPr>
          <p:cNvPr id="6" name="Picture 5" descr="A group of people posing for the camera&#10;&#10;Description generated with very high confidence">
            <a:extLst>
              <a:ext uri="{FF2B5EF4-FFF2-40B4-BE49-F238E27FC236}">
                <a16:creationId xmlns:a16="http://schemas.microsoft.com/office/drawing/2014/main" id="{91CDE5AA-D969-4DD1-A8DC-2DF078DBB554}"/>
              </a:ext>
            </a:extLst>
          </p:cNvPr>
          <p:cNvPicPr>
            <a:picLocks noChangeAspect="1"/>
          </p:cNvPicPr>
          <p:nvPr/>
        </p:nvPicPr>
        <p:blipFill>
          <a:blip r:embed="rId3"/>
          <a:stretch>
            <a:fillRect/>
          </a:stretch>
        </p:blipFill>
        <p:spPr>
          <a:xfrm>
            <a:off x="5078061" y="1416605"/>
            <a:ext cx="6200163" cy="3875101"/>
          </a:xfrm>
          <a:prstGeom prst="roundRect">
            <a:avLst>
              <a:gd name="adj" fmla="val 2392"/>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5" name="Picture 14">
            <a:extLst>
              <a:ext uri="{FF2B5EF4-FFF2-40B4-BE49-F238E27FC236}">
                <a16:creationId xmlns:a16="http://schemas.microsoft.com/office/drawing/2014/main" id="{4A23C976-ECF8-49F1-914B-B5BD60613B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3DBE3C9-875A-4780-AE6E-7B17A020A81F}"/>
              </a:ext>
            </a:extLst>
          </p:cNvPr>
          <p:cNvPicPr>
            <a:picLocks noChangeAspect="1"/>
          </p:cNvPicPr>
          <p:nvPr/>
        </p:nvPicPr>
        <p:blipFill>
          <a:blip r:embed="rId5"/>
          <a:stretch>
            <a:fillRect/>
          </a:stretch>
        </p:blipFill>
        <p:spPr>
          <a:xfrm>
            <a:off x="0" y="6150803"/>
            <a:ext cx="1560711" cy="707197"/>
          </a:xfrm>
          <a:prstGeom prst="rect">
            <a:avLst/>
          </a:prstGeom>
        </p:spPr>
      </p:pic>
    </p:spTree>
    <p:extLst>
      <p:ext uri="{BB962C8B-B14F-4D97-AF65-F5344CB8AC3E}">
        <p14:creationId xmlns:p14="http://schemas.microsoft.com/office/powerpoint/2010/main" val="176625847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399</Words>
  <Application>Microsoft Macintosh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Tw Cen MT</vt:lpstr>
      <vt:lpstr>Droplet</vt:lpstr>
      <vt:lpstr>Gargiulo summer  swim program @ Swimtastic Swim School</vt:lpstr>
      <vt:lpstr>1st Day at the pool</vt:lpstr>
      <vt:lpstr>1st Day at the pool</vt:lpstr>
      <vt:lpstr>PowerPoint Presentation</vt:lpstr>
      <vt:lpstr>Water Safety Day</vt:lpstr>
      <vt:lpstr>Last day of lessons (10th Swim lesson)</vt:lpstr>
      <vt:lpstr>Last Day &amp; Graduation</vt:lpstr>
      <vt:lpstr>Thank you to all our partners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Gargiulo summer  swim program @ Swimtastic Swim School</dc:title>
  <dc:creator>Lindsay Pursglove</dc:creator>
  <cp:lastModifiedBy>Alainah Hacker</cp:lastModifiedBy>
  <cp:revision>2</cp:revision>
  <dcterms:created xsi:type="dcterms:W3CDTF">2018-08-15T14:44:47Z</dcterms:created>
  <dcterms:modified xsi:type="dcterms:W3CDTF">2019-01-05T16:33:42Z</dcterms:modified>
</cp:coreProperties>
</file>